
<file path=[Content_Types].xml><?xml version="1.0" encoding="utf-8"?>
<Types xmlns="http://schemas.openxmlformats.org/package/2006/content-types"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charts/colors1.xml" ContentType="application/vnd.ms-office.chartcolorstyl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charts/style4.xml" ContentType="application/vnd.ms-office.chartstyl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charts/style5.xml" ContentType="application/vnd.ms-office.chartstyle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charts/style1.xml" ContentType="application/vnd.ms-office.chartstyl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Layouts/slideLayout7.xml" ContentType="application/vnd.openxmlformats-officedocument.presentationml.slideLayout+xml"/>
  <Override PartName="/ppt/charts/style2.xml" ContentType="application/vnd.ms-office.chartstyl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charts/style3.xml" ContentType="application/vnd.ms-office.chartstyl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35" r:id="rId2"/>
    <p:sldId id="645" r:id="rId3"/>
    <p:sldId id="657" r:id="rId4"/>
    <p:sldId id="658" r:id="rId5"/>
    <p:sldId id="662" r:id="rId6"/>
    <p:sldId id="659" r:id="rId7"/>
    <p:sldId id="691" r:id="rId8"/>
    <p:sldId id="710" r:id="rId9"/>
    <p:sldId id="709" r:id="rId10"/>
    <p:sldId id="673" r:id="rId11"/>
    <p:sldId id="62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CCF346FB-D1E7-44D9-B3CA-2B388B724842}">
          <p14:sldIdLst>
            <p14:sldId id="635"/>
            <p14:sldId id="645"/>
            <p14:sldId id="657"/>
            <p14:sldId id="658"/>
            <p14:sldId id="662"/>
            <p14:sldId id="659"/>
            <p14:sldId id="691"/>
            <p14:sldId id="710"/>
            <p14:sldId id="709"/>
            <p14:sldId id="673"/>
            <p14:sldId id="627"/>
          </p14:sldIdLst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ina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600"/>
    <a:srgbClr val="07F935"/>
    <a:srgbClr val="67B44C"/>
    <a:srgbClr val="990000"/>
    <a:srgbClr val="960000"/>
    <a:srgbClr val="5FFB8F"/>
    <a:srgbClr val="FFFF99"/>
    <a:srgbClr val="F6F6F6"/>
    <a:srgbClr val="005A9E"/>
    <a:srgbClr val="A5002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924" autoAdjust="0"/>
    <p:restoredTop sz="76302" autoAdjust="0"/>
  </p:normalViewPr>
  <p:slideViewPr>
    <p:cSldViewPr snapToGrid="0">
      <p:cViewPr varScale="1">
        <p:scale>
          <a:sx n="76" d="100"/>
          <a:sy n="76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Charts!$I$2</c:f>
              <c:strCache>
                <c:ptCount val="1"/>
                <c:pt idx="0">
                  <c:v>enabling conditions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cat>
            <c:strRef>
              <c:f>Charts!$H$3:$H$8</c:f>
              <c:strCache>
                <c:ptCount val="6"/>
                <c:pt idx="0">
                  <c:v>Brazil</c:v>
                </c:pt>
                <c:pt idx="1">
                  <c:v>Peru</c:v>
                </c:pt>
                <c:pt idx="2">
                  <c:v>Cameroon</c:v>
                </c:pt>
                <c:pt idx="3">
                  <c:v>Tanzania</c:v>
                </c:pt>
                <c:pt idx="4">
                  <c:v>Indonesia</c:v>
                </c:pt>
                <c:pt idx="5">
                  <c:v>Vietnam</c:v>
                </c:pt>
              </c:strCache>
            </c:strRef>
          </c:cat>
          <c:val>
            <c:numRef>
              <c:f>Charts!$I$3:$I$8</c:f>
              <c:numCache>
                <c:formatCode>General</c:formatCode>
                <c:ptCount val="6"/>
                <c:pt idx="0">
                  <c:v>18.0</c:v>
                </c:pt>
                <c:pt idx="1">
                  <c:v>6.0</c:v>
                </c:pt>
                <c:pt idx="2">
                  <c:v>8.0</c:v>
                </c:pt>
                <c:pt idx="3">
                  <c:v>4.0</c:v>
                </c:pt>
                <c:pt idx="4">
                  <c:v>16.0</c:v>
                </c:pt>
                <c:pt idx="5">
                  <c:v>3.0</c:v>
                </c:pt>
              </c:numCache>
            </c:numRef>
          </c:val>
        </c:ser>
        <c:ser>
          <c:idx val="1"/>
          <c:order val="1"/>
          <c:tx>
            <c:strRef>
              <c:f>Charts!$J$2</c:f>
              <c:strCache>
                <c:ptCount val="1"/>
                <c:pt idx="0">
                  <c:v>disincentives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tx1"/>
              </a:solidFill>
            </a:ln>
            <a:effectLst/>
          </c:spPr>
          <c:cat>
            <c:strRef>
              <c:f>Charts!$H$3:$H$8</c:f>
              <c:strCache>
                <c:ptCount val="6"/>
                <c:pt idx="0">
                  <c:v>Brazil</c:v>
                </c:pt>
                <c:pt idx="1">
                  <c:v>Peru</c:v>
                </c:pt>
                <c:pt idx="2">
                  <c:v>Cameroon</c:v>
                </c:pt>
                <c:pt idx="3">
                  <c:v>Tanzania</c:v>
                </c:pt>
                <c:pt idx="4">
                  <c:v>Indonesia</c:v>
                </c:pt>
                <c:pt idx="5">
                  <c:v>Vietnam</c:v>
                </c:pt>
              </c:strCache>
            </c:strRef>
          </c:cat>
          <c:val>
            <c:numRef>
              <c:f>Charts!$J$3:$J$8</c:f>
              <c:numCache>
                <c:formatCode>General</c:formatCode>
                <c:ptCount val="6"/>
                <c:pt idx="0">
                  <c:v>8.0</c:v>
                </c:pt>
                <c:pt idx="1">
                  <c:v>4.0</c:v>
                </c:pt>
                <c:pt idx="2">
                  <c:v>7.0</c:v>
                </c:pt>
                <c:pt idx="3">
                  <c:v>4.0</c:v>
                </c:pt>
                <c:pt idx="4">
                  <c:v>10.0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Charts!$K$2</c:f>
              <c:strCache>
                <c:ptCount val="1"/>
                <c:pt idx="0">
                  <c:v>incentives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cat>
            <c:strRef>
              <c:f>Charts!$H$3:$H$8</c:f>
              <c:strCache>
                <c:ptCount val="6"/>
                <c:pt idx="0">
                  <c:v>Brazil</c:v>
                </c:pt>
                <c:pt idx="1">
                  <c:v>Peru</c:v>
                </c:pt>
                <c:pt idx="2">
                  <c:v>Cameroon</c:v>
                </c:pt>
                <c:pt idx="3">
                  <c:v>Tanzania</c:v>
                </c:pt>
                <c:pt idx="4">
                  <c:v>Indonesia</c:v>
                </c:pt>
                <c:pt idx="5">
                  <c:v>Vietnam</c:v>
                </c:pt>
              </c:strCache>
            </c:strRef>
          </c:cat>
          <c:val>
            <c:numRef>
              <c:f>Charts!$K$3:$K$8</c:f>
              <c:numCache>
                <c:formatCode>General</c:formatCode>
                <c:ptCount val="6"/>
                <c:pt idx="0">
                  <c:v>32.0</c:v>
                </c:pt>
                <c:pt idx="1">
                  <c:v>12.0</c:v>
                </c:pt>
                <c:pt idx="2">
                  <c:v>24.0</c:v>
                </c:pt>
                <c:pt idx="3">
                  <c:v>12.0</c:v>
                </c:pt>
                <c:pt idx="4">
                  <c:v>37.0</c:v>
                </c:pt>
                <c:pt idx="5">
                  <c:v>3.0</c:v>
                </c:pt>
              </c:numCache>
            </c:numRef>
          </c:val>
        </c:ser>
        <c:dLbls/>
        <c:overlap val="100"/>
        <c:axId val="576395672"/>
        <c:axId val="573463752"/>
      </c:barChart>
      <c:catAx>
        <c:axId val="576395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463752"/>
        <c:crosses val="autoZero"/>
        <c:auto val="1"/>
        <c:lblAlgn val="ctr"/>
        <c:lblOffset val="100"/>
      </c:catAx>
      <c:valAx>
        <c:axId val="573463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# interventions 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33936653095123"/>
              <c:y val="0.27698060203412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39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Knowledge of REDD+</a:t>
            </a:r>
            <a:r>
              <a:rPr lang="en-US" sz="2000" b="1" baseline="0" dirty="0" smtClean="0">
                <a:solidFill>
                  <a:schemeClr val="tx1"/>
                </a:solidFill>
              </a:rPr>
              <a:t> initiative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698147471754"/>
          <c:y val="0.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cat>
            <c:strRef>
              <c:f>Sheet1!$A$2:$A$4</c:f>
              <c:strCache>
                <c:ptCount val="3"/>
                <c:pt idx="0">
                  <c:v>Villages </c:v>
                </c:pt>
                <c:pt idx="1">
                  <c:v>Women's groups</c:v>
                </c:pt>
                <c:pt idx="2">
                  <c:v>Households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71.0</c:v>
                </c:pt>
                <c:pt idx="1">
                  <c:v>42.0</c:v>
                </c:pt>
                <c:pt idx="2">
                  <c:v>36.0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cat>
            <c:strRef>
              <c:f>Sheet1!$A$2:$A$4</c:f>
              <c:strCache>
                <c:ptCount val="3"/>
                <c:pt idx="0">
                  <c:v>Villages </c:v>
                </c:pt>
                <c:pt idx="1">
                  <c:v>Women's groups</c:v>
                </c:pt>
                <c:pt idx="2">
                  <c:v>Households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80.0</c:v>
                </c:pt>
                <c:pt idx="1">
                  <c:v>79.0</c:v>
                </c:pt>
                <c:pt idx="2">
                  <c:v>77.0</c:v>
                </c:pt>
              </c:numCache>
            </c:numRef>
          </c:val>
        </c:ser>
        <c:dLbls/>
        <c:gapWidth val="219"/>
        <c:overlap val="-27"/>
        <c:axId val="573203064"/>
        <c:axId val="572960744"/>
      </c:barChart>
      <c:catAx>
        <c:axId val="573203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960744"/>
        <c:crosses val="autoZero"/>
        <c:auto val="1"/>
        <c:lblAlgn val="ctr"/>
        <c:lblOffset val="100"/>
      </c:catAx>
      <c:valAx>
        <c:axId val="572960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% respondents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20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94729836265"/>
          <c:y val="0.892716263054097"/>
          <c:w val="0.451552477311425"/>
          <c:h val="0.1029863645093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Participation</a:t>
            </a:r>
            <a:r>
              <a:rPr lang="en-US" sz="2000" b="1" baseline="0" dirty="0" smtClean="0">
                <a:solidFill>
                  <a:schemeClr val="tx1"/>
                </a:solidFill>
              </a:rPr>
              <a:t> in REDD+ initiative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8367891513561"/>
          <c:y val="0.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Sheet1!$B$7</c:f>
              <c:strCache>
                <c:ptCount val="1"/>
                <c:pt idx="0">
                  <c:v>Phase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cat>
            <c:strRef>
              <c:f>Sheet1!$A$8:$A$10</c:f>
              <c:strCache>
                <c:ptCount val="3"/>
                <c:pt idx="0">
                  <c:v>Villages </c:v>
                </c:pt>
                <c:pt idx="1">
                  <c:v>Women's groups</c:v>
                </c:pt>
                <c:pt idx="2">
                  <c:v>Households 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35.0</c:v>
                </c:pt>
                <c:pt idx="1">
                  <c:v>30.0</c:v>
                </c:pt>
                <c:pt idx="2">
                  <c:v>27.0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Phase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cat>
            <c:strRef>
              <c:f>Sheet1!$A$8:$A$10</c:f>
              <c:strCache>
                <c:ptCount val="3"/>
                <c:pt idx="0">
                  <c:v>Villages </c:v>
                </c:pt>
                <c:pt idx="1">
                  <c:v>Women's groups</c:v>
                </c:pt>
                <c:pt idx="2">
                  <c:v>Households 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75.0</c:v>
                </c:pt>
                <c:pt idx="1">
                  <c:v>51.0</c:v>
                </c:pt>
                <c:pt idx="2">
                  <c:v>47.0</c:v>
                </c:pt>
              </c:numCache>
            </c:numRef>
          </c:val>
        </c:ser>
        <c:dLbls/>
        <c:gapWidth val="219"/>
        <c:overlap val="-27"/>
        <c:axId val="572992568"/>
        <c:axId val="572999192"/>
      </c:barChart>
      <c:catAx>
        <c:axId val="572992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999192"/>
        <c:crosses val="autoZero"/>
        <c:auto val="1"/>
        <c:lblAlgn val="ctr"/>
        <c:lblOffset val="100"/>
      </c:catAx>
      <c:valAx>
        <c:axId val="572999192"/>
        <c:scaling>
          <c:orientation val="minMax"/>
          <c:max val="100.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99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Disincentives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'Phase 2 LUC Wellbeing'!$S$15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'Phase 2 LUC Wellbeing'!$R$16:$R$21</c:f>
              <c:strCache>
                <c:ptCount val="6"/>
                <c:pt idx="0">
                  <c:v>Very Negative</c:v>
                </c:pt>
                <c:pt idx="1">
                  <c:v>Negative</c:v>
                </c:pt>
                <c:pt idx="2">
                  <c:v>No effect</c:v>
                </c:pt>
                <c:pt idx="3">
                  <c:v>Positive</c:v>
                </c:pt>
                <c:pt idx="4">
                  <c:v>Very Positive</c:v>
                </c:pt>
                <c:pt idx="5">
                  <c:v>Both Neg. &amp; Pos.</c:v>
                </c:pt>
              </c:strCache>
            </c:strRef>
          </c:cat>
          <c:val>
            <c:numRef>
              <c:f>'Phase 2 LUC Wellbeing'!$S$16:$S$21</c:f>
              <c:numCache>
                <c:formatCode>General</c:formatCode>
                <c:ptCount val="6"/>
                <c:pt idx="0">
                  <c:v>5.0</c:v>
                </c:pt>
                <c:pt idx="1">
                  <c:v>10.0</c:v>
                </c:pt>
                <c:pt idx="2">
                  <c:v>6.0</c:v>
                </c:pt>
                <c:pt idx="3">
                  <c:v>3.0</c:v>
                </c:pt>
                <c:pt idx="4">
                  <c:v>0.0</c:v>
                </c:pt>
                <c:pt idx="5">
                  <c:v>21.0</c:v>
                </c:pt>
              </c:numCache>
            </c:numRef>
          </c:val>
        </c:ser>
        <c:ser>
          <c:idx val="1"/>
          <c:order val="1"/>
          <c:tx>
            <c:strRef>
              <c:f>'Phase 2 LUC Wellbeing'!$T$15</c:f>
              <c:strCache>
                <c:ptCount val="1"/>
                <c:pt idx="0">
                  <c:v>Mixed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'Phase 2 LUC Wellbeing'!$R$16:$R$21</c:f>
              <c:strCache>
                <c:ptCount val="6"/>
                <c:pt idx="0">
                  <c:v>Very Negative</c:v>
                </c:pt>
                <c:pt idx="1">
                  <c:v>Negative</c:v>
                </c:pt>
                <c:pt idx="2">
                  <c:v>No effect</c:v>
                </c:pt>
                <c:pt idx="3">
                  <c:v>Positive</c:v>
                </c:pt>
                <c:pt idx="4">
                  <c:v>Very Positive</c:v>
                </c:pt>
                <c:pt idx="5">
                  <c:v>Both Neg. &amp; Pos.</c:v>
                </c:pt>
              </c:strCache>
            </c:strRef>
          </c:cat>
          <c:val>
            <c:numRef>
              <c:f>'Phase 2 LUC Wellbeing'!$T$16:$T$21</c:f>
              <c:numCache>
                <c:formatCode>General</c:formatCode>
                <c:ptCount val="6"/>
                <c:pt idx="0">
                  <c:v>6.0</c:v>
                </c:pt>
                <c:pt idx="1">
                  <c:v>4.0</c:v>
                </c:pt>
                <c:pt idx="2">
                  <c:v>7.0</c:v>
                </c:pt>
                <c:pt idx="3">
                  <c:v>6.0</c:v>
                </c:pt>
                <c:pt idx="4">
                  <c:v>2.0</c:v>
                </c:pt>
                <c:pt idx="5">
                  <c:v>21.0</c:v>
                </c:pt>
              </c:numCache>
            </c:numRef>
          </c:val>
        </c:ser>
        <c:dLbls/>
        <c:gapWidth val="219"/>
        <c:overlap val="-27"/>
        <c:axId val="601064056"/>
        <c:axId val="601162792"/>
      </c:barChart>
      <c:catAx>
        <c:axId val="601064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162792"/>
        <c:crosses val="autoZero"/>
        <c:auto val="1"/>
        <c:lblAlgn val="ctr"/>
        <c:lblOffset val="100"/>
      </c:catAx>
      <c:valAx>
        <c:axId val="601162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# groups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0910931246687115"/>
              <c:y val="0.33229790967025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6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Incentives</a:t>
            </a:r>
            <a:endParaRPr lang="en-US" sz="24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'Phase 2 LUC Wellbeing'!$X$15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'Phase 2 LUC Wellbeing'!$W$16:$W$22</c:f>
              <c:strCache>
                <c:ptCount val="7"/>
                <c:pt idx="0">
                  <c:v>Very Negative</c:v>
                </c:pt>
                <c:pt idx="1">
                  <c:v>Negative</c:v>
                </c:pt>
                <c:pt idx="2">
                  <c:v>No effect</c:v>
                </c:pt>
                <c:pt idx="3">
                  <c:v>Positive</c:v>
                </c:pt>
                <c:pt idx="4">
                  <c:v>Very Positive</c:v>
                </c:pt>
                <c:pt idx="5">
                  <c:v>Both Neg. &amp; Pos.</c:v>
                </c:pt>
                <c:pt idx="6">
                  <c:v>Don't know</c:v>
                </c:pt>
              </c:strCache>
            </c:strRef>
          </c:cat>
          <c:val>
            <c:numRef>
              <c:f>'Phase 2 LUC Wellbeing'!$X$16:$X$22</c:f>
              <c:numCache>
                <c:formatCode>General</c:formatCode>
                <c:ptCount val="7"/>
                <c:pt idx="0">
                  <c:v>4.0</c:v>
                </c:pt>
                <c:pt idx="1">
                  <c:v>7.0</c:v>
                </c:pt>
                <c:pt idx="2">
                  <c:v>24.0</c:v>
                </c:pt>
                <c:pt idx="3">
                  <c:v>19.0</c:v>
                </c:pt>
                <c:pt idx="4">
                  <c:v>6.0</c:v>
                </c:pt>
                <c:pt idx="5">
                  <c:v>16.0</c:v>
                </c:pt>
                <c:pt idx="6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'Phase 2 LUC Wellbeing'!$Y$15</c:f>
              <c:strCache>
                <c:ptCount val="1"/>
                <c:pt idx="0">
                  <c:v>Mixed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'Phase 2 LUC Wellbeing'!$W$16:$W$22</c:f>
              <c:strCache>
                <c:ptCount val="7"/>
                <c:pt idx="0">
                  <c:v>Very Negative</c:v>
                </c:pt>
                <c:pt idx="1">
                  <c:v>Negative</c:v>
                </c:pt>
                <c:pt idx="2">
                  <c:v>No effect</c:v>
                </c:pt>
                <c:pt idx="3">
                  <c:v>Positive</c:v>
                </c:pt>
                <c:pt idx="4">
                  <c:v>Very Positive</c:v>
                </c:pt>
                <c:pt idx="5">
                  <c:v>Both Neg. &amp; Pos.</c:v>
                </c:pt>
                <c:pt idx="6">
                  <c:v>Don't know</c:v>
                </c:pt>
              </c:strCache>
            </c:strRef>
          </c:cat>
          <c:val>
            <c:numRef>
              <c:f>'Phase 2 LUC Wellbeing'!$Y$16:$Y$22</c:f>
              <c:numCache>
                <c:formatCode>General</c:formatCode>
                <c:ptCount val="7"/>
                <c:pt idx="0">
                  <c:v>0.0</c:v>
                </c:pt>
                <c:pt idx="1">
                  <c:v>6.0</c:v>
                </c:pt>
                <c:pt idx="2">
                  <c:v>23.0</c:v>
                </c:pt>
                <c:pt idx="3">
                  <c:v>16.0</c:v>
                </c:pt>
                <c:pt idx="4">
                  <c:v>6.0</c:v>
                </c:pt>
                <c:pt idx="5">
                  <c:v>23.0</c:v>
                </c:pt>
                <c:pt idx="6">
                  <c:v>5.0</c:v>
                </c:pt>
              </c:numCache>
            </c:numRef>
          </c:val>
        </c:ser>
        <c:dLbls/>
        <c:gapWidth val="219"/>
        <c:overlap val="-27"/>
        <c:axId val="601081144"/>
        <c:axId val="601084968"/>
      </c:barChart>
      <c:catAx>
        <c:axId val="601081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84968"/>
        <c:crosses val="autoZero"/>
        <c:auto val="1"/>
        <c:lblAlgn val="ctr"/>
        <c:lblOffset val="100"/>
      </c:catAx>
      <c:valAx>
        <c:axId val="601084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8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08" cy="45698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94" y="0"/>
            <a:ext cx="2971107" cy="45698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47A8601-29A2-47C3-86C8-BF4178D56DE3}" type="datetimeFigureOut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559"/>
            <a:ext cx="2971108" cy="45698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94" y="8685559"/>
            <a:ext cx="2971107" cy="45698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615C42-4B0C-4CD0-844C-F047871F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29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08" cy="45698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94" y="0"/>
            <a:ext cx="2971107" cy="45698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D846CD-E5EA-4B0E-81BF-F529CD4D8EC3}" type="datetimeFigureOut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1" y="4343510"/>
            <a:ext cx="5486719" cy="411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559"/>
            <a:ext cx="2971108" cy="45698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94" y="8685559"/>
            <a:ext cx="2971107" cy="45698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3A415C6-EA21-4892-92E7-F45949593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43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15C6-EA21-4892-92E7-F459495937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75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20C520-976F-48BB-A8EE-5235DAFE2564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52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52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15C6-EA21-4892-92E7-F459495937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669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CF24A5-9816-452D-8A3A-47A6D3C6FC59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26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6600"/>
                </a:solidFill>
              </a:rPr>
              <a:t>Improved local knowledge of initiatives – especially among women’s groups and households at the study sites – but participation in REDD+ still lacking, especially among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15C6-EA21-4892-92E7-F459495937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70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15C6-EA21-4892-92E7-F459495937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722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15C6-EA21-4892-92E7-F459495937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280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74"/>
          <p:cNvSpPr>
            <a:spLocks noChangeArrowheads="1"/>
          </p:cNvSpPr>
          <p:nvPr userDrawn="1"/>
        </p:nvSpPr>
        <p:spPr bwMode="auto">
          <a:xfrm>
            <a:off x="0" y="0"/>
            <a:ext cx="9144000" cy="4657725"/>
          </a:xfrm>
          <a:prstGeom prst="rect">
            <a:avLst/>
          </a:prstGeom>
          <a:solidFill>
            <a:srgbClr val="B1DA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32" descr="S:\LOGO\CIFOR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35638"/>
            <a:ext cx="1047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214313" y="6429375"/>
            <a:ext cx="407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ko-KR" sz="11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altLang="ko-KR" sz="110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ko-KR" sz="1100" smtClean="0">
                <a:solidFill>
                  <a:srgbClr val="7DAA00"/>
                </a:solidFill>
                <a:latin typeface="Arial Black" pitchFamily="34" charset="0"/>
              </a:rPr>
              <a:t>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931130"/>
            <a:ext cx="7156508" cy="64633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algn="ctr" defTabSz="914400" rtl="0" eaLnBrk="1" latinLnBrk="0" hangingPunct="1">
              <a:defRPr lang="en-US" sz="3600" b="1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35850" y="5693724"/>
            <a:ext cx="6048376" cy="381000"/>
          </a:xfrm>
        </p:spPr>
        <p:txBody>
          <a:bodyPr>
            <a:norm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47975" y="6162675"/>
            <a:ext cx="2943226" cy="381000"/>
          </a:xfrm>
        </p:spPr>
        <p:txBody>
          <a:bodyPr>
            <a:normAutofit/>
          </a:bodyPr>
          <a:lstStyle>
            <a:lvl1pPr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910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105525" y="6462713"/>
            <a:ext cx="2114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sz="1000" b="1" smtClean="0">
                <a:solidFill>
                  <a:srgbClr val="7DAA00"/>
                </a:solidFill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D5A0-CAF8-452B-B0A0-82A0908F48A6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D524-4C3B-4269-9F80-DD14ED263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87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E99A-23C5-4674-8897-31EC7E867600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DBCE-5E87-453F-8957-E4EDC0AC5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230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105525" y="6462713"/>
            <a:ext cx="2114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sz="1000" b="1" smtClean="0">
                <a:solidFill>
                  <a:srgbClr val="7DAA00"/>
                </a:solidFill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DDF7-5D8B-4DE7-927E-C19A1F57647C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3651-BCEA-427E-B5E7-12F83F61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6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105525" y="6462713"/>
            <a:ext cx="2114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sz="1000" b="1" smtClean="0">
                <a:solidFill>
                  <a:srgbClr val="7DAA00"/>
                </a:solidFill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5" y="668920"/>
            <a:ext cx="8229600" cy="84109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57F7-3908-44D8-91EA-ED098DD31A99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7013" y="6356350"/>
            <a:ext cx="3721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475E-1ECC-43AF-BFFD-F3D3FFD8C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222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74"/>
          <p:cNvSpPr>
            <a:spLocks noChangeArrowheads="1"/>
          </p:cNvSpPr>
          <p:nvPr userDrawn="1"/>
        </p:nvSpPr>
        <p:spPr bwMode="auto">
          <a:xfrm>
            <a:off x="0" y="0"/>
            <a:ext cx="9144000" cy="5534025"/>
          </a:xfrm>
          <a:prstGeom prst="rect">
            <a:avLst/>
          </a:prstGeom>
          <a:solidFill>
            <a:srgbClr val="B1DA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35638"/>
            <a:ext cx="1047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4619625" y="6429375"/>
            <a:ext cx="3009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ko-KR" sz="11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altLang="ko-KR" sz="110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ko-KR" sz="1100" smtClean="0">
                <a:solidFill>
                  <a:srgbClr val="7DAA00"/>
                </a:solidFill>
                <a:latin typeface="Arial Black" pitchFamily="34" charset="0"/>
              </a:rPr>
              <a:t>beyond the canopy</a:t>
            </a:r>
          </a:p>
        </p:txBody>
      </p:sp>
      <p:pic>
        <p:nvPicPr>
          <p:cNvPr id="7" name="Picture 9" descr="CGIAR_logo [Converted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5762625"/>
            <a:ext cx="8461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10" y="4323087"/>
            <a:ext cx="6050710" cy="584775"/>
          </a:xfr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rtlCol="0">
            <a:sp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2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8304" y="4354585"/>
            <a:ext cx="3715696" cy="531186"/>
          </a:xfrm>
          <a:effectLst>
            <a:outerShdw dist="12700" dir="5400000" algn="ctr" rotWithShape="0">
              <a:schemeClr val="tx1"/>
            </a:outerShdw>
          </a:effectLst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3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6105525" y="6462713"/>
            <a:ext cx="2114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sz="1000" b="1" smtClean="0">
                <a:solidFill>
                  <a:srgbClr val="7DAA00"/>
                </a:solidFill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029"/>
            <a:ext cx="8229600" cy="77398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630"/>
            <a:ext cx="4038600" cy="4624534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1630"/>
            <a:ext cx="4038600" cy="4624534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6125-9608-4BF0-BE58-ADA0CFC27EEC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B1FF-18D1-467B-BE02-88B53D22B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16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6105525" y="6462713"/>
            <a:ext cx="2114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sz="1000" b="1" smtClean="0">
                <a:solidFill>
                  <a:srgbClr val="7DAA00"/>
                </a:solidFill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117"/>
            <a:ext cx="8229600" cy="77168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50"/>
            <a:ext cx="4040188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1125"/>
            <a:ext cx="4041775" cy="793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893F-E3AD-4A33-8202-0610E7F16D12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C9A6-67FA-427B-B5E1-1B6C19B3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656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User\Ramadian Bachtiar\@Best shots\General Forest\20100712_Cameroon_General_VI-10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4732"/>
            <a:ext cx="9144000" cy="5696991"/>
          </a:xfrm>
          <a:prstGeom prst="rect">
            <a:avLst/>
          </a:prstGeom>
          <a:noFill/>
        </p:spPr>
      </p:pic>
      <p:pic>
        <p:nvPicPr>
          <p:cNvPr id="3078" name="Picture 6" descr="C:\Documents and Settings\diriyanto\My Documents\ppt\Picture2.png"/>
          <p:cNvPicPr>
            <a:picLocks noChangeAspect="1" noChangeArrowheads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1" y="5272920"/>
            <a:ext cx="9143997" cy="159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95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Fron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User\Ramadian Bachtiar\@Best shots\General Forest\20091005_Indonesia_MP_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6370"/>
            <a:ext cx="9144000" cy="5652217"/>
          </a:xfrm>
          <a:prstGeom prst="rect">
            <a:avLst/>
          </a:prstGeom>
          <a:noFill/>
        </p:spPr>
      </p:pic>
      <p:pic>
        <p:nvPicPr>
          <p:cNvPr id="1029" name="Picture 5" descr="C:\Documents and Settings\diriyanto\My Documents\ppt\Picture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814046"/>
            <a:ext cx="9144000" cy="2047045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07297" y="5085186"/>
            <a:ext cx="6157192" cy="576039"/>
          </a:xfrm>
          <a:prstGeom prst="rect">
            <a:avLst/>
          </a:prstGeom>
        </p:spPr>
        <p:txBody>
          <a:bodyPr/>
          <a:lstStyle>
            <a:lvl1pPr>
              <a:buNone/>
              <a:defRPr sz="2550" b="1"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807297" y="5813625"/>
            <a:ext cx="6157192" cy="576039"/>
          </a:xfrm>
          <a:prstGeom prst="rect">
            <a:avLst/>
          </a:prstGeom>
        </p:spPr>
        <p:txBody>
          <a:bodyPr/>
          <a:lstStyle>
            <a:lvl1pPr>
              <a:buNone/>
              <a:defRPr sz="1800" b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6" name="Picture 2" descr="S:\User\Ramadian Bachtiar\@Best shots\General Forest\20091005_Indonesia_MP_01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6370"/>
            <a:ext cx="9144000" cy="5652217"/>
          </a:xfrm>
          <a:prstGeom prst="rect">
            <a:avLst/>
          </a:prstGeom>
          <a:noFill/>
        </p:spPr>
      </p:pic>
      <p:pic>
        <p:nvPicPr>
          <p:cNvPr id="7" name="Picture 5" descr="C:\Documents and Settings\diriyanto\My Documents\ppt\Picture3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822672"/>
            <a:ext cx="9144000" cy="204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105525" y="6462713"/>
            <a:ext cx="2114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BC4604"/>
                </a:solidFill>
                <a:latin typeface="Arial Black" pitchFamily="34" charset="0"/>
              </a:rPr>
              <a:t>THINKING</a:t>
            </a:r>
            <a:r>
              <a:rPr lang="en-US" sz="1000" b="1" smtClean="0">
                <a:solidFill>
                  <a:srgbClr val="7DAA00"/>
                </a:solidFill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BC6F-AFED-44F9-A73E-4F7624D356C4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B595-7BFB-4C27-AF1E-7EDA1376D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9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576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9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55B63CC-747F-42A5-896A-D333DD30E979}" type="datetime1">
              <a:rPr lang="en-US"/>
              <a:pPr>
                <a:defRPr/>
              </a:pPr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4950" y="6356350"/>
            <a:ext cx="3721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8925" y="6356350"/>
            <a:ext cx="574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87CB003-B9AB-4393-9AF5-45D0B95FA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474"/>
          <p:cNvSpPr>
            <a:spLocks noChangeArrowheads="1"/>
          </p:cNvSpPr>
          <p:nvPr/>
        </p:nvSpPr>
        <p:spPr bwMode="auto">
          <a:xfrm>
            <a:off x="0" y="0"/>
            <a:ext cx="9144000" cy="242888"/>
          </a:xfrm>
          <a:prstGeom prst="rect">
            <a:avLst/>
          </a:prstGeom>
          <a:solidFill>
            <a:srgbClr val="B1DA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4950"/>
            <a:ext cx="9144000" cy="84138"/>
          </a:xfrm>
          <a:prstGeom prst="rect">
            <a:avLst/>
          </a:prstGeom>
          <a:solidFill>
            <a:srgbClr val="FFC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64" r:id="rId7"/>
    <p:sldLayoutId id="2147483966" r:id="rId8"/>
    <p:sldLayoutId id="2147483969" r:id="rId9"/>
    <p:sldLayoutId id="2147483970" r:id="rId10"/>
    <p:sldLayoutId id="21474839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C00000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rgbClr val="C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9C08"/>
        </a:buClr>
        <a:buSzPct val="12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9C08"/>
        </a:buClr>
        <a:buSzPct val="140000"/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9C08"/>
        </a:buClr>
        <a:buSzPct val="12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9C08"/>
        </a:buClr>
        <a:buSzPct val="140000"/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9C08"/>
        </a:buClr>
        <a:buSzPct val="12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a.duchelle@cgiar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for.org/gcs/" TargetMode="External"/><Relationship Id="rId4" Type="http://schemas.openxmlformats.org/officeDocument/2006/relationships/hyperlink" Target="http://www.cifor.org/gender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3769"/>
            <a:ext cx="9144000" cy="140546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-177798" y="382661"/>
            <a:ext cx="9330266" cy="5842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0400" dirty="0" smtClean="0">
                <a:solidFill>
                  <a:srgbClr val="990000"/>
                </a:solidFill>
              </a:rPr>
              <a:t>   Role of women in early REDD+ implementation</a:t>
            </a:r>
            <a:r>
              <a:rPr lang="pt-BR" sz="7200" dirty="0" smtClean="0">
                <a:solidFill>
                  <a:schemeClr val="bg1"/>
                </a:solidFill>
              </a:rPr>
              <a:t>	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n-US" sz="4200" dirty="0" smtClean="0"/>
          </a:p>
          <a:p>
            <a:pPr algn="ctr">
              <a:lnSpc>
                <a:spcPct val="120000"/>
              </a:lnSpc>
            </a:pPr>
            <a:r>
              <a:rPr lang="en-US" sz="7200" dirty="0" smtClean="0"/>
              <a:t> </a:t>
            </a:r>
            <a:endParaRPr lang="en-US" sz="8400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19401" y="5195504"/>
            <a:ext cx="6067982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/>
              <a:t>Anne </a:t>
            </a:r>
            <a:r>
              <a:rPr lang="pt-BR" b="1" dirty="0" err="1" smtClean="0"/>
              <a:t>Larson</a:t>
            </a:r>
            <a:r>
              <a:rPr lang="pt-BR" b="1" dirty="0" smtClean="0"/>
              <a:t>, Amy E. </a:t>
            </a:r>
            <a:r>
              <a:rPr lang="pt-BR" b="1" dirty="0" err="1" smtClean="0"/>
              <a:t>Duchelle</a:t>
            </a:r>
            <a:r>
              <a:rPr lang="pt-BR" b="1" dirty="0"/>
              <a:t> </a:t>
            </a:r>
            <a:r>
              <a:rPr lang="pt-BR" b="1" dirty="0" err="1" smtClean="0"/>
              <a:t>Therese</a:t>
            </a:r>
            <a:r>
              <a:rPr lang="pt-BR" b="1" dirty="0" smtClean="0"/>
              <a:t> </a:t>
            </a:r>
            <a:r>
              <a:rPr lang="pt-BR" b="1" dirty="0" err="1" smtClean="0"/>
              <a:t>Dokken</a:t>
            </a:r>
            <a:r>
              <a:rPr lang="pt-BR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pt-BR" b="1" dirty="0" smtClean="0"/>
              <a:t>Andina </a:t>
            </a:r>
            <a:r>
              <a:rPr lang="pt-BR" b="1" dirty="0" err="1" smtClean="0"/>
              <a:t>Auria</a:t>
            </a:r>
            <a:r>
              <a:rPr lang="pt-BR" b="1" dirty="0" smtClean="0"/>
              <a:t> </a:t>
            </a:r>
            <a:r>
              <a:rPr lang="pt-BR" b="1" dirty="0" err="1" smtClean="0"/>
              <a:t>Dwi</a:t>
            </a:r>
            <a:r>
              <a:rPr lang="pt-BR" b="1" dirty="0" smtClean="0"/>
              <a:t> </a:t>
            </a:r>
            <a:r>
              <a:rPr lang="pt-BR" b="1" dirty="0" err="1" smtClean="0"/>
              <a:t>Putri</a:t>
            </a:r>
            <a:endParaRPr lang="pt-B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1892" y="6180892"/>
            <a:ext cx="535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COP21 Gender Day - Paris, France - 09 December 2015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7044268" y="6519446"/>
            <a:ext cx="25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a.duchelle@cgiar.org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9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8" y="346223"/>
            <a:ext cx="8986345" cy="687898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9828" y="1034121"/>
            <a:ext cx="8616304" cy="4276725"/>
          </a:xfrm>
        </p:spPr>
        <p:txBody>
          <a:bodyPr/>
          <a:lstStyle/>
          <a:p>
            <a:pPr marL="0" indent="0">
              <a:buNone/>
            </a:pPr>
            <a:endParaRPr lang="en-US" sz="1200" i="1" dirty="0" smtClean="0"/>
          </a:p>
          <a:p>
            <a:r>
              <a:rPr lang="en-US" sz="2600" dirty="0" smtClean="0">
                <a:solidFill>
                  <a:srgbClr val="006600"/>
                </a:solidFill>
              </a:rPr>
              <a:t>Improved local knowledge of initiatives, but participation in REDD+ still lacking, especially among women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6600"/>
              </a:solidFill>
            </a:endParaRPr>
          </a:p>
          <a:p>
            <a:r>
              <a:rPr lang="en-US" sz="2600" dirty="0" smtClean="0"/>
              <a:t>Women’s wellbeing may have been more negatively impacted by forest interventions in Brazil – need to understand reasons behind the responses</a:t>
            </a:r>
          </a:p>
          <a:p>
            <a:endParaRPr lang="en-US" sz="1200" dirty="0" smtClean="0"/>
          </a:p>
          <a:p>
            <a:r>
              <a:rPr lang="en-US" sz="2600" dirty="0" smtClean="0">
                <a:solidFill>
                  <a:srgbClr val="006600"/>
                </a:solidFill>
              </a:rPr>
              <a:t>Need for gender-disaggregated data in impact evaluations.  Interventions </a:t>
            </a:r>
            <a:r>
              <a:rPr lang="en-US" sz="2600" dirty="0">
                <a:solidFill>
                  <a:srgbClr val="006600"/>
                </a:solidFill>
              </a:rPr>
              <a:t>that do not seek to address imbalances at </a:t>
            </a:r>
            <a:r>
              <a:rPr lang="en-US" sz="2600" dirty="0" smtClean="0">
                <a:solidFill>
                  <a:srgbClr val="006600"/>
                </a:solidFill>
              </a:rPr>
              <a:t>the outset </a:t>
            </a:r>
            <a:r>
              <a:rPr lang="en-US" sz="2600" dirty="0">
                <a:solidFill>
                  <a:srgbClr val="006600"/>
                </a:solidFill>
              </a:rPr>
              <a:t>may be doomed to perpetuate them.</a:t>
            </a:r>
            <a:endParaRPr lang="en-US" sz="2600" dirty="0" smtClean="0">
              <a:solidFill>
                <a:srgbClr val="00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82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652" y="340006"/>
            <a:ext cx="833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Financial </a:t>
            </a:r>
            <a:r>
              <a:rPr lang="pt-BR" sz="2400" b="1" dirty="0" err="1" smtClean="0">
                <a:latin typeface="Calibri" pitchFamily="34" charset="0"/>
              </a:rPr>
              <a:t>support</a:t>
            </a:r>
            <a:r>
              <a:rPr lang="pt-BR" sz="2400" b="1" dirty="0" smtClean="0">
                <a:latin typeface="Calibri" pitchFamily="34" charset="0"/>
              </a:rPr>
              <a:t> for GCS-REDD+: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Norwegian Agency for Development Cooperation, 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Australian Agency for International Development, 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European Commission, 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UK Department for International Development,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CGIAR Forests, Trees and Agroforestry (FTA) </a:t>
            </a:r>
            <a:r>
              <a:rPr lang="en-US" sz="2400" dirty="0" err="1" smtClean="0">
                <a:latin typeface="Calibri" pitchFamily="34" charset="0"/>
              </a:rPr>
              <a:t>Programme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133" y="3177062"/>
            <a:ext cx="8703733" cy="984885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Global </a:t>
            </a:r>
            <a:r>
              <a:rPr lang="pt-BR" sz="2000" b="1" dirty="0" err="1" smtClean="0"/>
              <a:t>Comparative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Study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on</a:t>
            </a:r>
            <a:r>
              <a:rPr lang="pt-BR" sz="2000" b="1" dirty="0" smtClean="0"/>
              <a:t> REDD+</a:t>
            </a:r>
            <a:r>
              <a:rPr lang="pt-BR" dirty="0" smtClean="0"/>
              <a:t>: </a:t>
            </a:r>
            <a:r>
              <a:rPr lang="en-US" b="1" dirty="0">
                <a:hlinkClick r:id="rId3"/>
              </a:rPr>
              <a:t>http://www.cifor.org/gcs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endParaRPr lang="en-US" b="1" dirty="0"/>
          </a:p>
          <a:p>
            <a:r>
              <a:rPr lang="en-US" sz="2000" b="1" dirty="0" smtClean="0"/>
              <a:t>Forests and </a:t>
            </a:r>
            <a:r>
              <a:rPr lang="en-US" sz="2000" b="1" dirty="0"/>
              <a:t>Gender: </a:t>
            </a:r>
            <a:r>
              <a:rPr lang="en-US" sz="2000" b="1" dirty="0">
                <a:hlinkClick r:id="rId4"/>
              </a:rPr>
              <a:t>http://www.cifor.org/gender</a:t>
            </a:r>
            <a:r>
              <a:rPr lang="en-US" sz="2000" b="1" dirty="0" smtClean="0">
                <a:hlinkClick r:id="rId4"/>
              </a:rPr>
              <a:t>/</a:t>
            </a:r>
            <a:r>
              <a:rPr lang="en-US" sz="2000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7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660"/>
            <a:ext cx="9144000" cy="68789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A50021"/>
                </a:solidFill>
              </a:rPr>
              <a:t>Emergence of subnational REDD+ initiatives</a:t>
            </a:r>
            <a:endParaRPr lang="en-US" sz="2800" dirty="0">
              <a:solidFill>
                <a:srgbClr val="A5002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8338" y="1469729"/>
            <a:ext cx="5037220" cy="5076218"/>
          </a:xfrm>
        </p:spPr>
        <p:txBody>
          <a:bodyPr/>
          <a:lstStyle/>
          <a:p>
            <a:r>
              <a:rPr lang="en-US" sz="2600" dirty="0" smtClean="0"/>
              <a:t>Since 2007, hundreds of subnational REDD+ initiatives have emerged in the tropics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sz="2600" dirty="0" smtClean="0"/>
              <a:t>On-the-ground evidence for how local people could benefit or lose from REDD+, particularly in relation to respect for local rights, participation and enhancement of livelihoods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17720" y="3705428"/>
            <a:ext cx="3016314" cy="2262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17720" y="1245140"/>
            <a:ext cx="3001179" cy="22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40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648800" y="453429"/>
            <a:ext cx="5462397" cy="102393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A50021"/>
                </a:solidFill>
                <a:ea typeface="Verdana" pitchFamily="34" charset="0"/>
                <a:cs typeface="Verdana" pitchFamily="34" charset="0"/>
              </a:rPr>
              <a:t>CIFOR’s Global Comparative Study: GCS-REDD</a:t>
            </a:r>
            <a:r>
              <a:rPr lang="en-US" sz="2600" dirty="0">
                <a:solidFill>
                  <a:srgbClr val="A50021"/>
                </a:solidFill>
                <a:ea typeface="Verdana" pitchFamily="34" charset="0"/>
                <a:cs typeface="Verdana" pitchFamily="34" charset="0"/>
              </a:rPr>
              <a:t>+</a:t>
            </a:r>
            <a:endParaRPr lang="en-US" sz="2600" dirty="0" smtClean="0">
              <a:solidFill>
                <a:srgbClr val="A5002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55445" y="1787285"/>
            <a:ext cx="5410200" cy="452596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120000"/>
              <a:defRPr/>
            </a:pPr>
            <a:endParaRPr lang="en-US" sz="800" kern="0" dirty="0" smtClean="0">
              <a:latin typeface="Arial"/>
              <a:cs typeface="Arial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120000"/>
              <a:buFont typeface="Arial"/>
              <a:buChar char="•"/>
              <a:defRPr/>
            </a:pPr>
            <a:r>
              <a:rPr lang="en-US" sz="2400" kern="0" dirty="0" smtClean="0">
                <a:latin typeface="Arial"/>
                <a:cs typeface="Arial"/>
              </a:rPr>
              <a:t> </a:t>
            </a:r>
            <a:r>
              <a:rPr lang="en-US" sz="2600" kern="0" dirty="0" smtClean="0">
                <a:latin typeface="Arial"/>
                <a:cs typeface="Arial"/>
              </a:rPr>
              <a:t>To support REDD+ policy arenas and practitioner communities with:</a:t>
            </a:r>
          </a:p>
          <a:p>
            <a:pPr lvl="1" eaLnBrk="0" hangingPunct="0">
              <a:spcBef>
                <a:spcPct val="20000"/>
              </a:spcBef>
              <a:buClr>
                <a:srgbClr val="99CC00"/>
              </a:buClr>
              <a:buSzPct val="120000"/>
              <a:buFontTx/>
              <a:buChar char="-"/>
              <a:defRPr/>
            </a:pPr>
            <a:r>
              <a:rPr lang="en-US" sz="2600" kern="0" dirty="0" smtClean="0">
                <a:latin typeface="Arial"/>
                <a:cs typeface="Arial"/>
              </a:rPr>
              <a:t> </a:t>
            </a:r>
            <a:r>
              <a:rPr lang="en-US" sz="2600" dirty="0" smtClean="0"/>
              <a:t>information</a:t>
            </a:r>
            <a:endParaRPr lang="en-US" sz="2600" kern="0" dirty="0" smtClean="0">
              <a:latin typeface="Arial"/>
              <a:cs typeface="Arial"/>
            </a:endParaRPr>
          </a:p>
          <a:p>
            <a:pPr lvl="1" eaLnBrk="0" hangingPunct="0">
              <a:spcBef>
                <a:spcPct val="20000"/>
              </a:spcBef>
              <a:buClr>
                <a:srgbClr val="99CC00"/>
              </a:buClr>
              <a:buSzPct val="120000"/>
              <a:buFontTx/>
              <a:buChar char="-"/>
              <a:defRPr/>
            </a:pPr>
            <a:r>
              <a:rPr lang="en-US" sz="2600" kern="0" dirty="0" smtClean="0">
                <a:latin typeface="Arial"/>
                <a:cs typeface="Arial"/>
              </a:rPr>
              <a:t> </a:t>
            </a:r>
            <a:r>
              <a:rPr lang="en-US" sz="2600" dirty="0" smtClean="0"/>
              <a:t>analysis</a:t>
            </a:r>
          </a:p>
          <a:p>
            <a:pPr lvl="1" eaLnBrk="0" hangingPunct="0">
              <a:spcBef>
                <a:spcPct val="20000"/>
              </a:spcBef>
              <a:buClr>
                <a:srgbClr val="99CC00"/>
              </a:buClr>
              <a:buSzPct val="120000"/>
              <a:buFontTx/>
              <a:buChar char="-"/>
              <a:defRPr/>
            </a:pPr>
            <a:r>
              <a:rPr lang="en-US" sz="2600" kern="0" dirty="0" smtClean="0">
                <a:latin typeface="Arial"/>
                <a:cs typeface="Arial"/>
              </a:rPr>
              <a:t> tools </a:t>
            </a:r>
          </a:p>
          <a:p>
            <a:pPr eaLnBrk="0" hangingPunct="0">
              <a:spcBef>
                <a:spcPct val="20000"/>
              </a:spcBef>
              <a:buClr>
                <a:srgbClr val="99CC00"/>
              </a:buClr>
              <a:buSzPct val="120000"/>
              <a:buFont typeface="Arial"/>
              <a:buChar char="•"/>
              <a:defRPr/>
            </a:pPr>
            <a:r>
              <a:rPr lang="en-US" sz="2600" kern="0" dirty="0" smtClean="0">
                <a:latin typeface="Arial"/>
                <a:cs typeface="Arial"/>
              </a:rPr>
              <a:t>  To promote 3E+ outcomes: </a:t>
            </a:r>
          </a:p>
          <a:p>
            <a:pPr lvl="1" eaLnBrk="0" hangingPunct="0">
              <a:spcBef>
                <a:spcPct val="20000"/>
              </a:spcBef>
              <a:buClr>
                <a:srgbClr val="99CC00"/>
              </a:buClr>
              <a:buSzPct val="120000"/>
              <a:buFontTx/>
              <a:buChar char="-"/>
              <a:defRPr/>
            </a:pPr>
            <a:r>
              <a:rPr lang="en-US" sz="2600" kern="0" dirty="0" smtClean="0">
                <a:latin typeface="Arial"/>
                <a:cs typeface="Arial"/>
              </a:rPr>
              <a:t> effectiveness</a:t>
            </a:r>
          </a:p>
          <a:p>
            <a:pPr lvl="1" eaLnBrk="0" hangingPunct="0">
              <a:spcBef>
                <a:spcPct val="20000"/>
              </a:spcBef>
              <a:buClr>
                <a:srgbClr val="99CC00"/>
              </a:buClr>
              <a:buSzPct val="120000"/>
              <a:buFontTx/>
              <a:buChar char="-"/>
              <a:defRPr/>
            </a:pPr>
            <a:r>
              <a:rPr lang="en-US" sz="2600" kern="0" dirty="0" smtClean="0">
                <a:latin typeface="Arial"/>
                <a:cs typeface="Arial"/>
              </a:rPr>
              <a:t> efficiency</a:t>
            </a:r>
          </a:p>
          <a:p>
            <a:pPr lvl="1" eaLnBrk="0" hangingPunct="0">
              <a:spcBef>
                <a:spcPct val="20000"/>
              </a:spcBef>
              <a:buClr>
                <a:srgbClr val="99CC00"/>
              </a:buClr>
              <a:buSzPct val="120000"/>
              <a:buFontTx/>
              <a:buChar char="-"/>
              <a:defRPr/>
            </a:pPr>
            <a:r>
              <a:rPr lang="en-US" sz="2600" kern="0" dirty="0" smtClean="0">
                <a:latin typeface="Arial"/>
                <a:cs typeface="Arial"/>
              </a:rPr>
              <a:t> equity and co-benefits</a:t>
            </a:r>
            <a:endParaRPr lang="en-US" sz="2600" kern="0" dirty="0">
              <a:latin typeface="Arial"/>
              <a:cs typeface="Arial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617" r="3487" b="-146"/>
          <a:stretch>
            <a:fillRect/>
          </a:stretch>
        </p:blipFill>
        <p:spPr bwMode="auto">
          <a:xfrm>
            <a:off x="0" y="0"/>
            <a:ext cx="35909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0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/>
          </p:cNvSpPr>
          <p:nvPr>
            <p:ph type="title" idx="4294967295"/>
          </p:nvPr>
        </p:nvSpPr>
        <p:spPr>
          <a:xfrm>
            <a:off x="4729163" y="504503"/>
            <a:ext cx="4368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A50021"/>
                </a:solidFill>
                <a:ea typeface="Verdana" pitchFamily="34" charset="0"/>
                <a:cs typeface="Verdana" pitchFamily="34" charset="0"/>
              </a:rPr>
              <a:t>GCS Structure</a:t>
            </a:r>
          </a:p>
        </p:txBody>
      </p:sp>
      <p:sp>
        <p:nvSpPr>
          <p:cNvPr id="5" name="Rectangle 8"/>
          <p:cNvSpPr txBox="1">
            <a:spLocks/>
          </p:cNvSpPr>
          <p:nvPr/>
        </p:nvSpPr>
        <p:spPr>
          <a:xfrm>
            <a:off x="5105235" y="1541934"/>
            <a:ext cx="3616656" cy="45365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charset="0"/>
                <a:cs typeface="Arial" charset="0"/>
              </a:rPr>
              <a:t>REDD+ policies and processes (M1)</a:t>
            </a:r>
          </a:p>
          <a:p>
            <a:r>
              <a:rPr lang="en-US" sz="2400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Subnational REDD+ initiatives (M2)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Monitoring and reference levels (M3)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Carbon in the landscape and multilevel governance (M4)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Knowledge sharing (M5)</a:t>
            </a:r>
          </a:p>
        </p:txBody>
      </p:sp>
      <p:pic>
        <p:nvPicPr>
          <p:cNvPr id="6" name="Picture 5" descr="C:\Users\lverchot\AppData\Local\Microsoft\Windows\Temporary Internet Files\Content.Outlook\G51ZQ1DW\fig_1_project_design 02-12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03325"/>
            <a:ext cx="423862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11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212" y="6020970"/>
            <a:ext cx="846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6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countries - 22 sub-national REDD+ initiatives </a:t>
            </a:r>
          </a:p>
          <a:p>
            <a:pPr algn="ctr"/>
            <a:r>
              <a:rPr lang="en-US" sz="2400" dirty="0" smtClean="0">
                <a:solidFill>
                  <a:srgbClr val="96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 villages – 4,000 households</a:t>
            </a:r>
            <a:endParaRPr lang="en-US" sz="2400" dirty="0">
              <a:solidFill>
                <a:srgbClr val="96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76950" y="54468"/>
            <a:ext cx="7578781" cy="58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86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203200" y="503339"/>
            <a:ext cx="8771467" cy="687898"/>
          </a:xfrm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A50021"/>
                </a:solidFill>
              </a:rPr>
              <a:t>Subnational REDD+ Initiatives (GCS M2)</a:t>
            </a:r>
            <a:endParaRPr lang="en-US" sz="2800" dirty="0" smtClean="0">
              <a:solidFill>
                <a:srgbClr val="A50021"/>
              </a:solidFill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4294967295"/>
          </p:nvPr>
        </p:nvSpPr>
        <p:spPr>
          <a:xfrm>
            <a:off x="499211" y="1401618"/>
            <a:ext cx="8229600" cy="4876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600" i="1" dirty="0" smtClean="0"/>
              <a:t>Through its BACI method, M2 will provide empirical evidence of  what is succeeding and failing in REDD+ with respect to effectiveness, efficiency, equity, and co-benefits (livelihoods, governance, biodiversity)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 smtClean="0"/>
          </a:p>
          <a:p>
            <a:pPr marL="0" indent="0" eaLnBrk="1" hangingPunct="1">
              <a:buFont typeface="Arial" charset="0"/>
              <a:buNone/>
            </a:pPr>
            <a:endParaRPr lang="en-US" i="1" dirty="0" smtClean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/>
          </p:nvPr>
        </p:nvGraphicFramePr>
        <p:xfrm>
          <a:off x="762000" y="3657600"/>
          <a:ext cx="6324600" cy="2971800"/>
        </p:xfrm>
        <a:graphic>
          <a:graphicData uri="http://schemas.openxmlformats.org/drawingml/2006/table">
            <a:tbl>
              <a:tblPr/>
              <a:tblGrid>
                <a:gridCol w="2108200"/>
                <a:gridCol w="1778000"/>
                <a:gridCol w="2438400"/>
              </a:tblGrid>
              <a:tr h="990260">
                <a:tc>
                  <a:txBody>
                    <a:bodyPr/>
                    <a:lstStyle/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Comparison </a:t>
                      </a:r>
                    </a:p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ontrol)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280">
                <a:tc>
                  <a:txBody>
                    <a:bodyPr/>
                    <a:lstStyle/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REDD+ site</a:t>
                      </a:r>
                    </a:p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ntervention)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260"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efore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fter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472" name="Group 4"/>
          <p:cNvGrpSpPr>
            <a:grpSpLocks/>
          </p:cNvGrpSpPr>
          <p:nvPr/>
        </p:nvGrpSpPr>
        <p:grpSpPr bwMode="auto">
          <a:xfrm>
            <a:off x="3178175" y="3733800"/>
            <a:ext cx="4594225" cy="1752600"/>
            <a:chOff x="3364061" y="1922513"/>
            <a:chExt cx="5689026" cy="2514599"/>
          </a:xfrm>
        </p:grpSpPr>
        <p:sp>
          <p:nvSpPr>
            <p:cNvPr id="19473" name="Text Box 30"/>
            <p:cNvSpPr txBox="1">
              <a:spLocks noChangeArrowheads="1"/>
            </p:cNvSpPr>
            <p:nvPr/>
          </p:nvSpPr>
          <p:spPr bwMode="auto">
            <a:xfrm>
              <a:off x="7884367" y="2951163"/>
              <a:ext cx="1168720" cy="48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</a:rPr>
                <a:t>IMPACT</a:t>
              </a:r>
            </a:p>
          </p:txBody>
        </p:sp>
        <p:grpSp>
          <p:nvGrpSpPr>
            <p:cNvPr id="19474" name="Group 11"/>
            <p:cNvGrpSpPr>
              <a:grpSpLocks/>
            </p:cNvGrpSpPr>
            <p:nvPr/>
          </p:nvGrpSpPr>
          <p:grpSpPr bwMode="auto">
            <a:xfrm>
              <a:off x="3364061" y="1922513"/>
              <a:ext cx="4232275" cy="2514599"/>
              <a:chOff x="3505200" y="2209801"/>
              <a:chExt cx="4232275" cy="2514599"/>
            </a:xfrm>
          </p:grpSpPr>
          <p:sp>
            <p:nvSpPr>
              <p:cNvPr id="19476" name="Oval 27"/>
              <p:cNvSpPr>
                <a:spLocks noChangeArrowheads="1"/>
              </p:cNvSpPr>
              <p:nvPr/>
            </p:nvSpPr>
            <p:spPr bwMode="auto">
              <a:xfrm>
                <a:off x="6061075" y="4029075"/>
                <a:ext cx="16764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Intervention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After</a:t>
                </a:r>
              </a:p>
            </p:txBody>
          </p:sp>
          <p:sp>
            <p:nvSpPr>
              <p:cNvPr id="19477" name="Oval 28"/>
              <p:cNvSpPr>
                <a:spLocks noChangeArrowheads="1"/>
              </p:cNvSpPr>
              <p:nvPr/>
            </p:nvSpPr>
            <p:spPr bwMode="auto">
              <a:xfrm>
                <a:off x="6019800" y="2438400"/>
                <a:ext cx="16764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Control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After</a:t>
                </a:r>
              </a:p>
            </p:txBody>
          </p:sp>
          <p:sp>
            <p:nvSpPr>
              <p:cNvPr id="19478" name="Oval 31"/>
              <p:cNvSpPr>
                <a:spLocks noChangeArrowheads="1"/>
              </p:cNvSpPr>
              <p:nvPr/>
            </p:nvSpPr>
            <p:spPr bwMode="auto">
              <a:xfrm>
                <a:off x="3505200" y="4038600"/>
                <a:ext cx="16764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Intervention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Before</a:t>
                </a:r>
              </a:p>
            </p:txBody>
          </p:sp>
          <p:sp>
            <p:nvSpPr>
              <p:cNvPr id="19479" name="Oval 32"/>
              <p:cNvSpPr>
                <a:spLocks noChangeArrowheads="1"/>
              </p:cNvSpPr>
              <p:nvPr/>
            </p:nvSpPr>
            <p:spPr bwMode="auto">
              <a:xfrm>
                <a:off x="3505200" y="2514600"/>
                <a:ext cx="16764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Control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Before</a:t>
                </a:r>
              </a:p>
            </p:txBody>
          </p:sp>
          <p:sp>
            <p:nvSpPr>
              <p:cNvPr id="19480" name="AutoShape 35"/>
              <p:cNvSpPr>
                <a:spLocks/>
              </p:cNvSpPr>
              <p:nvPr/>
            </p:nvSpPr>
            <p:spPr bwMode="auto">
              <a:xfrm rot="5400000">
                <a:off x="5429250" y="2514600"/>
                <a:ext cx="152400" cy="2590800"/>
              </a:xfrm>
              <a:prstGeom prst="leftBrace">
                <a:avLst>
                  <a:gd name="adj1" fmla="val 141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1" name="AutoShape 36"/>
              <p:cNvSpPr>
                <a:spLocks/>
              </p:cNvSpPr>
              <p:nvPr/>
            </p:nvSpPr>
            <p:spPr bwMode="auto">
              <a:xfrm rot="5400000">
                <a:off x="5410200" y="990600"/>
                <a:ext cx="152400" cy="2590801"/>
              </a:xfrm>
              <a:prstGeom prst="leftBrace">
                <a:avLst>
                  <a:gd name="adj1" fmla="val 141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75" name="AutoShape 38"/>
            <p:cNvSpPr>
              <a:spLocks/>
            </p:cNvSpPr>
            <p:nvPr/>
          </p:nvSpPr>
          <p:spPr bwMode="auto">
            <a:xfrm>
              <a:off x="7668344" y="2384425"/>
              <a:ext cx="152400" cy="15240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73297" y="6115305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2010 / 2011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9373" y="61214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2013 / 2014</a:t>
            </a:r>
            <a:endParaRPr lang="en-US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0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232241" y="417113"/>
            <a:ext cx="8695189" cy="687898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dirty="0" smtClean="0">
                <a:solidFill>
                  <a:srgbClr val="990000"/>
                </a:solidFill>
                <a:ea typeface="ＭＳ Ｐゴシック" panose="020B0600070205080204" pitchFamily="34" charset="-128"/>
              </a:rPr>
              <a:t>Mix of forest interventions </a:t>
            </a:r>
            <a:r>
              <a:rPr lang="en-US" altLang="en-US" sz="2800" dirty="0" smtClean="0">
                <a:solidFill>
                  <a:srgbClr val="990000"/>
                </a:solidFill>
                <a:ea typeface="ＭＳ Ｐゴシック" panose="020B0600070205080204" pitchFamily="34" charset="-128"/>
              </a:rPr>
              <a:t>at REDD+ sites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800" dirty="0" smtClean="0">
                <a:ea typeface="ＭＳ Ｐゴシック" panose="020B0600070205080204" pitchFamily="34" charset="-128"/>
              </a:rPr>
            </a:b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8274633"/>
              </p:ext>
            </p:extLst>
          </p:nvPr>
        </p:nvGraphicFramePr>
        <p:xfrm>
          <a:off x="694267" y="1456268"/>
          <a:ext cx="7738533" cy="494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59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265687"/>
            <a:ext cx="8280000" cy="6878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 participation in REDD+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-84004" y="3289121"/>
          <a:ext cx="4580389" cy="331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732785" y="3289121"/>
          <a:ext cx="4259985" cy="294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11719" t="27698" r="8667" b="7404"/>
          <a:stretch>
            <a:fillRect/>
          </a:stretch>
        </p:blipFill>
        <p:spPr bwMode="auto">
          <a:xfrm>
            <a:off x="1572581" y="1053874"/>
            <a:ext cx="5847608" cy="1996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9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6"/>
            <a:ext cx="8280000" cy="68789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Local perceptions of forest interventions in Brazil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051095"/>
              </p:ext>
            </p:extLst>
          </p:nvPr>
        </p:nvGraphicFramePr>
        <p:xfrm>
          <a:off x="220134" y="1688205"/>
          <a:ext cx="4182533" cy="461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4863433"/>
              </p:ext>
            </p:extLst>
          </p:nvPr>
        </p:nvGraphicFramePr>
        <p:xfrm>
          <a:off x="4588811" y="1688205"/>
          <a:ext cx="4301189" cy="415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4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19870</TotalTime>
  <Words>471</Words>
  <Application>Microsoft Macintosh PowerPoint</Application>
  <PresentationFormat>On-screen Show (4:3)</PresentationFormat>
  <Paragraphs>82</Paragraphs>
  <Slides>11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Emergence of subnational REDD+ initiatives</vt:lpstr>
      <vt:lpstr>CIFOR’s Global Comparative Study: GCS-REDD+</vt:lpstr>
      <vt:lpstr>GCS Structure</vt:lpstr>
      <vt:lpstr>Slide 5</vt:lpstr>
      <vt:lpstr>Subnational REDD+ Initiatives (GCS M2)</vt:lpstr>
      <vt:lpstr>Mix of forest interventions at REDD+ sites </vt:lpstr>
      <vt:lpstr>Local participation in REDD+</vt:lpstr>
      <vt:lpstr>Local perceptions of forest interventions in Brazil</vt:lpstr>
      <vt:lpstr>Conclusions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Sampurna, Yahya</dc:creator>
  <cp:lastModifiedBy>Tanya McGregor</cp:lastModifiedBy>
  <cp:revision>2636</cp:revision>
  <cp:lastPrinted>2012-11-01T14:23:32Z</cp:lastPrinted>
  <dcterms:created xsi:type="dcterms:W3CDTF">2015-12-20T17:40:17Z</dcterms:created>
  <dcterms:modified xsi:type="dcterms:W3CDTF">2015-12-20T17:41:01Z</dcterms:modified>
</cp:coreProperties>
</file>